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322" r:id="rId2"/>
    <p:sldId id="329" r:id="rId3"/>
    <p:sldId id="330" r:id="rId4"/>
    <p:sldId id="331" r:id="rId5"/>
    <p:sldId id="348" r:id="rId6"/>
    <p:sldId id="332" r:id="rId7"/>
    <p:sldId id="334" r:id="rId8"/>
    <p:sldId id="349" r:id="rId9"/>
    <p:sldId id="350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7" r:id="rId18"/>
    <p:sldId id="342" r:id="rId19"/>
    <p:sldId id="351" r:id="rId20"/>
    <p:sldId id="352" r:id="rId21"/>
    <p:sldId id="343" r:id="rId22"/>
    <p:sldId id="344" r:id="rId23"/>
    <p:sldId id="345" r:id="rId24"/>
    <p:sldId id="346" r:id="rId25"/>
    <p:sldId id="309" r:id="rId26"/>
    <p:sldId id="311" r:id="rId27"/>
    <p:sldId id="312" r:id="rId28"/>
    <p:sldId id="320" r:id="rId29"/>
    <p:sldId id="313" r:id="rId30"/>
    <p:sldId id="321" r:id="rId31"/>
    <p:sldId id="271" r:id="rId32"/>
    <p:sldId id="281" r:id="rId33"/>
    <p:sldId id="316" r:id="rId34"/>
    <p:sldId id="317" r:id="rId35"/>
    <p:sldId id="319" r:id="rId36"/>
    <p:sldId id="326" r:id="rId37"/>
    <p:sldId id="327" r:id="rId38"/>
    <p:sldId id="328" r:id="rId39"/>
    <p:sldId id="323" r:id="rId40"/>
    <p:sldId id="324" r:id="rId41"/>
    <p:sldId id="325" r:id="rId42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51"/>
    <a:srgbClr val="053139"/>
    <a:srgbClr val="ED8800"/>
    <a:srgbClr val="00A3AD"/>
    <a:srgbClr val="FFFFFF"/>
    <a:srgbClr val="004E40"/>
    <a:srgbClr val="275D38"/>
    <a:srgbClr val="000000"/>
    <a:srgbClr val="C90026"/>
    <a:srgbClr val="DA1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4" autoAdjust="0"/>
    <p:restoredTop sz="95588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190" y="-19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/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/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/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/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/>
      <dgm:t>
        <a:bodyPr/>
        <a:lstStyle/>
        <a:p>
          <a:pPr algn="ctr"/>
          <a:r>
            <a:rPr lang="en-GB"/>
            <a:t>Creación y validación del modelo</a:t>
          </a:r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Creación y validación del modelo</a:t>
          </a:r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tiff>
</file>

<file path=ppt/media/image38.tiff>
</file>

<file path=ppt/media/image39.tiff>
</file>

<file path=ppt/media/image4.png>
</file>

<file path=ppt/media/image40.tiff>
</file>

<file path=ppt/media/image42.tiff>
</file>

<file path=ppt/media/image43.tiff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3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RAPORTADA EMPRESARI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03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  <p:sldLayoutId id="2147483711" r:id="rId3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dragon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tiff"/><Relationship Id="rId3" Type="http://schemas.openxmlformats.org/officeDocument/2006/relationships/image" Target="../media/image37.tiff"/><Relationship Id="rId7" Type="http://schemas.openxmlformats.org/officeDocument/2006/relationships/image" Target="../media/image41.em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0.tiff"/><Relationship Id="rId5" Type="http://schemas.openxmlformats.org/officeDocument/2006/relationships/image" Target="../media/image39.tiff"/><Relationship Id="rId4" Type="http://schemas.openxmlformats.org/officeDocument/2006/relationships/image" Target="../media/image38.tiff"/><Relationship Id="rId9" Type="http://schemas.openxmlformats.org/officeDocument/2006/relationships/image" Target="../media/image43.tif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tiff"/><Relationship Id="rId3" Type="http://schemas.openxmlformats.org/officeDocument/2006/relationships/image" Target="../media/image37.tiff"/><Relationship Id="rId7" Type="http://schemas.openxmlformats.org/officeDocument/2006/relationships/image" Target="../media/image41.em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40.tiff"/><Relationship Id="rId5" Type="http://schemas.openxmlformats.org/officeDocument/2006/relationships/image" Target="../media/image39.tiff"/><Relationship Id="rId4" Type="http://schemas.openxmlformats.org/officeDocument/2006/relationships/image" Target="../media/image38.tiff"/><Relationship Id="rId9" Type="http://schemas.openxmlformats.org/officeDocument/2006/relationships/image" Target="../media/image43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10" Type="http://schemas.openxmlformats.org/officeDocument/2006/relationships/image" Target="../media/image2.png"/><Relationship Id="rId4" Type="http://schemas.openxmlformats.org/officeDocument/2006/relationships/image" Target="../media/image47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png"/><Relationship Id="rId3" Type="http://schemas.openxmlformats.org/officeDocument/2006/relationships/image" Target="../media/image53.png"/><Relationship Id="rId7" Type="http://schemas.openxmlformats.org/officeDocument/2006/relationships/image" Target="../media/image56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8.png"/><Relationship Id="rId5" Type="http://schemas.openxmlformats.org/officeDocument/2006/relationships/image" Target="../media/image55.png"/><Relationship Id="rId10" Type="http://schemas.openxmlformats.org/officeDocument/2006/relationships/image" Target="../media/image26.png"/><Relationship Id="rId4" Type="http://schemas.openxmlformats.org/officeDocument/2006/relationships/image" Target="../media/image54.png"/><Relationship Id="rId9" Type="http://schemas.openxmlformats.org/officeDocument/2006/relationships/image" Target="../media/image58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png"/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10" Type="http://schemas.openxmlformats.org/officeDocument/2006/relationships/image" Target="../media/image67.png"/><Relationship Id="rId4" Type="http://schemas.openxmlformats.org/officeDocument/2006/relationships/image" Target="../media/image61.png"/><Relationship Id="rId9" Type="http://schemas.openxmlformats.org/officeDocument/2006/relationships/image" Target="../media/image6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91406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r>
              <a:rPr lang="es-ES" dirty="0"/>
              <a:t>Descubrir e identificar patrones y relaciones imperceptibles</a:t>
            </a:r>
          </a:p>
          <a:p>
            <a:pPr lvl="1"/>
            <a:r>
              <a:rPr lang="es-ES" dirty="0"/>
              <a:t>Predicción del grado y genómica</a:t>
            </a:r>
          </a:p>
          <a:p>
            <a:pPr lvl="1"/>
            <a:r>
              <a:rPr lang="es-ES" dirty="0"/>
              <a:t>Automatizar diagnóstico</a:t>
            </a:r>
          </a:p>
          <a:p>
            <a:pPr lvl="1"/>
            <a:r>
              <a:rPr lang="es-ES" dirty="0"/>
              <a:t>Pronóstico</a:t>
            </a:r>
          </a:p>
          <a:p>
            <a:pPr lvl="1"/>
            <a:endParaRPr lang="es-ES" dirty="0"/>
          </a:p>
          <a:p>
            <a:r>
              <a:rPr lang="es-ES" dirty="0"/>
              <a:t>Técnicas tradicionales			Nuevas técnicas de deep learning</a:t>
            </a:r>
          </a:p>
          <a:p>
            <a:pPr lvl="1"/>
            <a:r>
              <a:rPr lang="es-ES" dirty="0"/>
              <a:t>Redes neuronales convolucionales (CNN)</a:t>
            </a:r>
          </a:p>
          <a:p>
            <a:pPr lvl="1"/>
            <a:r>
              <a:rPr lang="es-ES" dirty="0"/>
              <a:t>Menor tiempo</a:t>
            </a:r>
          </a:p>
          <a:p>
            <a:pPr lvl="1"/>
            <a:r>
              <a:rPr lang="es-ES" dirty="0"/>
              <a:t>Mejores resultados</a:t>
            </a:r>
            <a:endParaRPr lang="en-US" dirty="0"/>
          </a:p>
          <a:p>
            <a:pPr lvl="3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3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1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pPr lvl="2"/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r>
              <a:rPr lang="en-US" dirty="0"/>
              <a:t> </a:t>
            </a:r>
            <a:r>
              <a:rPr lang="en-US" dirty="0" err="1"/>
              <a:t>bla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7304A-4E28-6647-B612-2FADD0EF0F5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23507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50601"/>
              </p:ext>
            </p:extLst>
          </p:nvPr>
        </p:nvGraphicFramePr>
        <p:xfrm>
          <a:off x="645892" y="1774730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r>
              <a:rPr lang="en-US" dirty="0" err="1"/>
              <a:t>Segmentación</a:t>
            </a:r>
            <a:endParaRPr lang="en-US" dirty="0"/>
          </a:p>
          <a:p>
            <a:pPr lvl="1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/>
            <a:r>
              <a:rPr lang="en-US" dirty="0"/>
              <a:t>The Cancer Imaging Archive</a:t>
            </a:r>
          </a:p>
          <a:p>
            <a:pPr lvl="1"/>
            <a:endParaRPr lang="en-US" dirty="0"/>
          </a:p>
          <a:p>
            <a:pPr lvl="1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endParaRPr lang="en-US" dirty="0"/>
          </a:p>
          <a:p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441702"/>
            <a:ext cx="7781731" cy="7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3.8</a:t>
            </a:r>
          </a:p>
          <a:p>
            <a:r>
              <a:rPr lang="en-US" dirty="0"/>
              <a:t>Visual Studio Code</a:t>
            </a:r>
          </a:p>
          <a:p>
            <a:pPr lvl="1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/>
            <a:endParaRPr lang="en-US" dirty="0"/>
          </a:p>
          <a:p>
            <a:pPr lvl="1"/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 err="1"/>
              <a:t>pydicom</a:t>
            </a:r>
            <a:endParaRPr lang="en-US" dirty="0"/>
          </a:p>
          <a:p>
            <a:pPr lvl="1"/>
            <a:r>
              <a:rPr lang="en-US" dirty="0"/>
              <a:t>scikit-image</a:t>
            </a:r>
          </a:p>
          <a:p>
            <a:pPr lvl="1"/>
            <a:r>
              <a:rPr lang="en-US" dirty="0" err="1"/>
              <a:t>medpy</a:t>
            </a:r>
            <a:endParaRPr lang="en-US" dirty="0"/>
          </a:p>
          <a:p>
            <a:pPr lvl="1"/>
            <a:r>
              <a:rPr lang="en-US" dirty="0" err="1"/>
              <a:t>scipy</a:t>
            </a:r>
            <a:endParaRPr lang="en-US" dirty="0"/>
          </a:p>
          <a:p>
            <a:pPr lvl="1"/>
            <a:r>
              <a:rPr lang="en-US" dirty="0"/>
              <a:t>matplotlib</a:t>
            </a:r>
          </a:p>
          <a:p>
            <a:pPr lvl="1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9604B8-0610-474C-B248-8A2DF0742B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10"/>
          <a:stretch/>
        </p:blipFill>
        <p:spPr bwMode="auto">
          <a:xfrm>
            <a:off x="4425545" y="1472829"/>
            <a:ext cx="1778487" cy="209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cerebro</a:t>
            </a:r>
            <a:endParaRPr lang="en-US" dirty="0"/>
          </a:p>
          <a:p>
            <a:pPr lvl="1"/>
            <a:r>
              <a:rPr lang="en-US" dirty="0" err="1"/>
              <a:t>Algortimo</a:t>
            </a:r>
            <a:r>
              <a:rPr lang="en-US" dirty="0"/>
              <a:t> McStrip</a:t>
            </a:r>
          </a:p>
          <a:p>
            <a:pPr lvl="2"/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intensidades</a:t>
            </a:r>
            <a:r>
              <a:rPr lang="en-US" dirty="0"/>
              <a:t> y </a:t>
            </a:r>
            <a:r>
              <a:rPr lang="en-US" dirty="0" err="1"/>
              <a:t>bordes</a:t>
            </a:r>
            <a:endParaRPr lang="en-US" dirty="0"/>
          </a:p>
          <a:p>
            <a:pPr lvl="2"/>
            <a:r>
              <a:rPr lang="en-US" dirty="0" err="1"/>
              <a:t>Máscaras</a:t>
            </a:r>
            <a:r>
              <a:rPr lang="en-US" dirty="0"/>
              <a:t> de 3 </a:t>
            </a:r>
            <a:r>
              <a:rPr lang="en-US" dirty="0" err="1"/>
              <a:t>niveles</a:t>
            </a:r>
            <a:endParaRPr lang="en-US" dirty="0"/>
          </a:p>
          <a:p>
            <a:pPr lvl="2"/>
            <a:r>
              <a:rPr lang="en-US" dirty="0" err="1"/>
              <a:t>Combinación</a:t>
            </a:r>
            <a:r>
              <a:rPr lang="en-US" dirty="0"/>
              <a:t> de las </a:t>
            </a:r>
            <a:r>
              <a:rPr lang="en-US" dirty="0" err="1"/>
              <a:t>máscaras</a:t>
            </a:r>
            <a:endParaRPr lang="en-US" dirty="0"/>
          </a:p>
          <a:p>
            <a:pPr lvl="3"/>
            <a:r>
              <a:rPr lang="en-US" dirty="0" err="1"/>
              <a:t>Estrategia</a:t>
            </a:r>
            <a:r>
              <a:rPr lang="en-US" dirty="0"/>
              <a:t> de </a:t>
            </a:r>
            <a:r>
              <a:rPr lang="en-US" dirty="0" err="1"/>
              <a:t>votos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365250"/>
            <a:ext cx="3842379" cy="48466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7CAD-A9C9-A94A-ABC3-9C7562DF9D7B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5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r>
              <a:rPr lang="en-US" dirty="0" err="1"/>
              <a:t>Mezcla</a:t>
            </a:r>
            <a:r>
              <a:rPr lang="en-US" dirty="0"/>
              <a:t> de </a:t>
            </a:r>
            <a:r>
              <a:rPr lang="en-US" dirty="0" err="1"/>
              <a:t>Gaussianas</a:t>
            </a:r>
            <a:endParaRPr lang="en-US" dirty="0"/>
          </a:p>
          <a:p>
            <a:pPr lvl="1"/>
            <a:r>
              <a:rPr lang="en-US" dirty="0"/>
              <a:t>Puntos </a:t>
            </a:r>
            <a:r>
              <a:rPr lang="en-US" dirty="0" err="1"/>
              <a:t>generados</a:t>
            </a:r>
            <a:r>
              <a:rPr lang="en-US" dirty="0"/>
              <a:t> a </a:t>
            </a:r>
            <a:r>
              <a:rPr lang="en-US" dirty="0" err="1"/>
              <a:t>partir</a:t>
            </a:r>
            <a:r>
              <a:rPr lang="en-US" dirty="0"/>
              <a:t> de 3 </a:t>
            </a:r>
            <a:r>
              <a:rPr lang="en-US" dirty="0" err="1"/>
              <a:t>distribuciones</a:t>
            </a:r>
            <a:r>
              <a:rPr lang="en-US" dirty="0"/>
              <a:t> </a:t>
            </a:r>
            <a:r>
              <a:rPr lang="en-US" dirty="0" err="1"/>
              <a:t>Gaussianas</a:t>
            </a:r>
            <a:endParaRPr lang="en-US" dirty="0"/>
          </a:p>
          <a:p>
            <a:pPr lvl="3"/>
            <a:r>
              <a:rPr lang="en-US" dirty="0"/>
              <a:t>Media</a:t>
            </a:r>
          </a:p>
          <a:p>
            <a:pPr lvl="3"/>
            <a:r>
              <a:rPr lang="en-US" dirty="0" err="1"/>
              <a:t>Covarianza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B490F3A2-7817-4474-8155-A6F9792041E8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6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r>
              <a:rPr lang="en-US" dirty="0" err="1"/>
              <a:t>Reconstrucción</a:t>
            </a:r>
            <a:r>
              <a:rPr lang="en-US" dirty="0"/>
              <a:t> </a:t>
            </a:r>
            <a:r>
              <a:rPr lang="en-US" dirty="0" err="1"/>
              <a:t>morfológica</a:t>
            </a:r>
            <a:endParaRPr lang="en-US" dirty="0"/>
          </a:p>
          <a:p>
            <a:pPr lvl="1"/>
            <a:r>
              <a:rPr lang="en-US" dirty="0"/>
              <a:t>Zona del tumor con mayor </a:t>
            </a:r>
            <a:r>
              <a:rPr lang="en-US" dirty="0" err="1"/>
              <a:t>intensidad</a:t>
            </a:r>
            <a:endParaRPr lang="en-US" dirty="0"/>
          </a:p>
          <a:p>
            <a:pPr lvl="1"/>
            <a:r>
              <a:rPr lang="en-US" dirty="0" err="1"/>
              <a:t>Identificar</a:t>
            </a:r>
            <a:r>
              <a:rPr lang="en-US" dirty="0"/>
              <a:t> </a:t>
            </a:r>
            <a:r>
              <a:rPr lang="en-US" dirty="0" err="1"/>
              <a:t>picos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034" y="3194816"/>
            <a:ext cx="6635932" cy="2867020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7E85B943-24A2-41BF-AEEF-6579D46AA9C1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7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r>
              <a:rPr lang="en-US" dirty="0"/>
              <a:t>Threshold </a:t>
            </a:r>
            <a:r>
              <a:rPr lang="en-US" dirty="0" err="1"/>
              <a:t>binario</a:t>
            </a:r>
            <a:endParaRPr lang="en-US" dirty="0"/>
          </a:p>
          <a:p>
            <a:pPr lvl="1"/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intensidades</a:t>
            </a:r>
            <a:r>
              <a:rPr lang="en-US" dirty="0"/>
              <a:t> y las </a:t>
            </a:r>
            <a:r>
              <a:rPr lang="en-US" dirty="0" err="1"/>
              <a:t>distribuciones</a:t>
            </a:r>
            <a:r>
              <a:rPr lang="en-US" dirty="0"/>
              <a:t> </a:t>
            </a:r>
            <a:r>
              <a:rPr lang="en-US" dirty="0" err="1"/>
              <a:t>Gaussianas</a:t>
            </a:r>
            <a:endParaRPr lang="en-US" dirty="0"/>
          </a:p>
          <a:p>
            <a:pPr lvl="1"/>
            <a:endParaRPr lang="en-US" dirty="0"/>
          </a:p>
          <a:p>
            <a:pPr marL="457188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Selección</a:t>
            </a:r>
            <a:r>
              <a:rPr lang="en-US" dirty="0"/>
              <a:t> de la region del tumor</a:t>
            </a:r>
          </a:p>
          <a:p>
            <a:pPr lvl="1"/>
            <a:r>
              <a:rPr lang="en-US" dirty="0" err="1"/>
              <a:t>Región</a:t>
            </a:r>
            <a:r>
              <a:rPr lang="en-US" dirty="0"/>
              <a:t> con mayor </a:t>
            </a:r>
            <a:r>
              <a:rPr lang="en-US" dirty="0" err="1"/>
              <a:t>intensidad</a:t>
            </a:r>
            <a:r>
              <a:rPr lang="en-US" dirty="0"/>
              <a:t> media</a:t>
            </a:r>
          </a:p>
          <a:p>
            <a:pPr lvl="1"/>
            <a:r>
              <a:rPr lang="en-US" dirty="0" err="1"/>
              <a:t>Área</a:t>
            </a:r>
            <a:r>
              <a:rPr lang="en-US" dirty="0"/>
              <a:t> </a:t>
            </a:r>
            <a:r>
              <a:rPr lang="en-US" dirty="0" err="1"/>
              <a:t>mínima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Operaciones</a:t>
            </a:r>
            <a:r>
              <a:rPr lang="en-US" dirty="0"/>
              <a:t> </a:t>
            </a:r>
            <a:r>
              <a:rPr lang="en-US" dirty="0" err="1"/>
              <a:t>morfológicas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 la </a:t>
            </a:r>
            <a:r>
              <a:rPr lang="en-US" dirty="0" err="1"/>
              <a:t>definición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n-US" dirty="0" err="1"/>
              <a:t>Compara</a:t>
            </a:r>
            <a:r>
              <a:rPr lang="en-US" dirty="0"/>
              <a:t> la </a:t>
            </a:r>
            <a:r>
              <a:rPr lang="en-US" dirty="0" err="1"/>
              <a:t>máscara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del </a:t>
            </a:r>
            <a:r>
              <a:rPr lang="en-US" dirty="0" err="1"/>
              <a:t>algoritmo</a:t>
            </a:r>
            <a:r>
              <a:rPr lang="en-US" dirty="0"/>
              <a:t> de </a:t>
            </a:r>
            <a:r>
              <a:rPr lang="en-US" dirty="0" err="1"/>
              <a:t>eliminación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r>
              <a:rPr lang="en-US" dirty="0"/>
              <a:t> con el </a:t>
            </a:r>
            <a:r>
              <a:rPr lang="en-US" i="1" dirty="0"/>
              <a:t>ground truth </a:t>
            </a:r>
            <a:r>
              <a:rPr lang="en-US" dirty="0" err="1"/>
              <a:t>asociado</a:t>
            </a:r>
            <a:endParaRPr lang="en-US" i="1" dirty="0"/>
          </a:p>
          <a:p>
            <a:pPr lvl="1"/>
            <a:r>
              <a:rPr lang="en-US" dirty="0"/>
              <a:t>Dataset (ISBR</a:t>
            </a:r>
            <a:r>
              <a:rPr lang="en-US" sz="1200" baseline="30000" dirty="0"/>
              <a:t>[1]</a:t>
            </a:r>
            <a:r>
              <a:rPr lang="en-US" dirty="0"/>
              <a:t>)</a:t>
            </a:r>
          </a:p>
          <a:p>
            <a:pPr lvl="3"/>
            <a:r>
              <a:rPr lang="en-US" dirty="0" err="1"/>
              <a:t>Resonáncias</a:t>
            </a:r>
            <a:r>
              <a:rPr lang="en-US" dirty="0"/>
              <a:t> </a:t>
            </a:r>
            <a:r>
              <a:rPr lang="en-US" dirty="0" err="1"/>
              <a:t>magnéticas</a:t>
            </a:r>
            <a:r>
              <a:rPr lang="en-US" dirty="0"/>
              <a:t> de 18 </a:t>
            </a:r>
            <a:r>
              <a:rPr lang="en-US" dirty="0" err="1"/>
              <a:t>pacientes</a:t>
            </a:r>
            <a:endParaRPr lang="en-US" dirty="0"/>
          </a:p>
          <a:p>
            <a:pPr lvl="3"/>
            <a:r>
              <a:rPr lang="en-US" dirty="0" err="1"/>
              <a:t>Máscara</a:t>
            </a:r>
            <a:r>
              <a:rPr lang="en-US" dirty="0"/>
              <a:t> de la </a:t>
            </a:r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endParaRPr lang="en-US" dirty="0"/>
          </a:p>
          <a:p>
            <a:pPr lvl="1"/>
            <a:r>
              <a:rPr lang="en-US" dirty="0" err="1"/>
              <a:t>Métricas</a:t>
            </a:r>
            <a:endParaRPr lang="en-US" dirty="0"/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positivos</a:t>
            </a:r>
            <a:r>
              <a:rPr lang="en-US" dirty="0"/>
              <a:t> (FP)</a:t>
            </a:r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negativos</a:t>
            </a:r>
            <a:r>
              <a:rPr lang="en-US" dirty="0"/>
              <a:t> (FN)</a:t>
            </a:r>
          </a:p>
          <a:p>
            <a:pPr lvl="2"/>
            <a:r>
              <a:rPr lang="en-US" dirty="0" err="1"/>
              <a:t>Índice</a:t>
            </a:r>
            <a:r>
              <a:rPr lang="en-US" dirty="0"/>
              <a:t> de </a:t>
            </a:r>
            <a:r>
              <a:rPr lang="en-US" dirty="0" err="1"/>
              <a:t>similaridad</a:t>
            </a:r>
            <a:r>
              <a:rPr lang="en-US" dirty="0"/>
              <a:t> de Jaccard</a:t>
            </a:r>
          </a:p>
          <a:p>
            <a:pPr lvl="1"/>
            <a:r>
              <a:rPr lang="en-US" dirty="0" err="1"/>
              <a:t>Resultados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https://</a:t>
            </a:r>
            <a:r>
              <a:rPr lang="en-US" sz="600" dirty="0" err="1"/>
              <a:t>www.nitrc.org</a:t>
            </a:r>
            <a:r>
              <a:rPr lang="en-US" sz="600" dirty="0"/>
              <a:t>/projects/</a:t>
            </a:r>
            <a:r>
              <a:rPr lang="en-US" sz="600" dirty="0" err="1"/>
              <a:t>ibsr</a:t>
            </a:r>
            <a:endParaRPr lang="en-US" sz="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609985"/>
              </p:ext>
            </p:extLst>
          </p:nvPr>
        </p:nvGraphicFramePr>
        <p:xfrm>
          <a:off x="1638094" y="4722626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6526031" cy="50211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Base de </a:t>
            </a:r>
            <a:r>
              <a:rPr lang="en-US" dirty="0" err="1"/>
              <a:t>datos</a:t>
            </a:r>
            <a:r>
              <a:rPr lang="en-US" dirty="0"/>
              <a:t> con </a:t>
            </a:r>
            <a:r>
              <a:rPr lang="en-US" dirty="0" err="1"/>
              <a:t>suficiente</a:t>
            </a:r>
            <a:r>
              <a:rPr lang="en-US" dirty="0"/>
              <a:t> </a:t>
            </a:r>
            <a:r>
              <a:rPr lang="en-US" dirty="0" err="1"/>
              <a:t>volumen</a:t>
            </a:r>
            <a:endParaRPr lang="en-US" dirty="0"/>
          </a:p>
          <a:p>
            <a:pPr lvl="1"/>
            <a:r>
              <a:rPr lang="en-US" dirty="0" err="1"/>
              <a:t>Valoración</a:t>
            </a:r>
            <a:r>
              <a:rPr lang="en-US" dirty="0"/>
              <a:t> de </a:t>
            </a:r>
            <a:r>
              <a:rPr lang="en-US" dirty="0" err="1"/>
              <a:t>otra</a:t>
            </a:r>
            <a:r>
              <a:rPr lang="en-US" dirty="0"/>
              <a:t> vista </a:t>
            </a:r>
            <a:r>
              <a:rPr lang="en-US" dirty="0" err="1"/>
              <a:t>adicional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Análisis</a:t>
            </a:r>
            <a:r>
              <a:rPr lang="en-US" dirty="0"/>
              <a:t> del </a:t>
            </a:r>
            <a:r>
              <a:rPr lang="en-US" dirty="0" err="1"/>
              <a:t>estado</a:t>
            </a:r>
            <a:r>
              <a:rPr lang="en-US" dirty="0"/>
              <a:t> del </a:t>
            </a:r>
            <a:r>
              <a:rPr lang="en-US" dirty="0" err="1"/>
              <a:t>arte</a:t>
            </a:r>
            <a:endParaRPr lang="en-US" dirty="0"/>
          </a:p>
          <a:p>
            <a:pPr lvl="1"/>
            <a:r>
              <a:rPr lang="en-US" dirty="0" err="1"/>
              <a:t>Evaluar</a:t>
            </a:r>
            <a:r>
              <a:rPr lang="en-US" dirty="0"/>
              <a:t> </a:t>
            </a:r>
            <a:r>
              <a:rPr lang="en-US" dirty="0" err="1"/>
              <a:t>situación</a:t>
            </a:r>
            <a:r>
              <a:rPr lang="en-US" dirty="0"/>
              <a:t> actual</a:t>
            </a:r>
          </a:p>
          <a:p>
            <a:pPr lvl="1"/>
            <a:r>
              <a:rPr lang="en-US" dirty="0" err="1"/>
              <a:t>Enmarcar</a:t>
            </a:r>
            <a:r>
              <a:rPr lang="en-US" dirty="0"/>
              <a:t> Proyecto</a:t>
            </a:r>
          </a:p>
          <a:p>
            <a:pPr lvl="1"/>
            <a:endParaRPr lang="en-US" dirty="0"/>
          </a:p>
          <a:p>
            <a:r>
              <a:rPr lang="en-US" dirty="0" err="1"/>
              <a:t>Preprocesamiento</a:t>
            </a:r>
            <a:r>
              <a:rPr lang="en-US" dirty="0"/>
              <a:t> de </a:t>
            </a:r>
            <a:r>
              <a:rPr lang="en-US" dirty="0" err="1"/>
              <a:t>imágenes</a:t>
            </a:r>
            <a:endParaRPr lang="en-US" dirty="0"/>
          </a:p>
          <a:p>
            <a:pPr lvl="1"/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cerebro</a:t>
            </a:r>
            <a:endParaRPr lang="en-US" dirty="0"/>
          </a:p>
          <a:p>
            <a:pPr lvl="1"/>
            <a:r>
              <a:rPr lang="en-US" dirty="0"/>
              <a:t>El </a:t>
            </a:r>
            <a:r>
              <a:rPr lang="en-US" dirty="0" err="1"/>
              <a:t>tratamiento</a:t>
            </a:r>
            <a:r>
              <a:rPr lang="en-US" dirty="0"/>
              <a:t> require </a:t>
            </a:r>
            <a:r>
              <a:rPr lang="en-US" dirty="0" err="1"/>
              <a:t>mejora</a:t>
            </a:r>
            <a:endParaRPr lang="en-US" dirty="0"/>
          </a:p>
          <a:p>
            <a:pPr lvl="1"/>
            <a:r>
              <a:rPr lang="en-US" dirty="0" err="1"/>
              <a:t>Evaluación</a:t>
            </a:r>
            <a:r>
              <a:rPr lang="en-US" dirty="0"/>
              <a:t> </a:t>
            </a:r>
            <a:r>
              <a:rPr lang="en-US" dirty="0" err="1"/>
              <a:t>útil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Segmentación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Desarrollo</a:t>
            </a:r>
          </a:p>
          <a:p>
            <a:endParaRPr lang="en-US" dirty="0"/>
          </a:p>
          <a:p>
            <a:r>
              <a:rPr lang="en-US" dirty="0"/>
              <a:t>Proyecto dentro de los </a:t>
            </a:r>
            <a:r>
              <a:rPr lang="en-US" dirty="0" err="1"/>
              <a:t>tiempos</a:t>
            </a:r>
            <a:r>
              <a:rPr lang="en-US" dirty="0"/>
              <a:t> </a:t>
            </a:r>
            <a:r>
              <a:rPr lang="en-US" dirty="0" err="1"/>
              <a:t>marcados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s-ES_tradnl" dirty="0"/>
              <a:t>Finalizar con la segmentación del tumor</a:t>
            </a:r>
          </a:p>
          <a:p>
            <a:pPr lvl="1"/>
            <a:r>
              <a:rPr lang="es-ES_tradnl" dirty="0"/>
              <a:t>Añadir una evaluación de este proceso</a:t>
            </a:r>
          </a:p>
          <a:p>
            <a:r>
              <a:rPr lang="es-ES_tradnl" dirty="0"/>
              <a:t>Mejora del </a:t>
            </a:r>
            <a:r>
              <a:rPr lang="es-ES_tradnl" dirty="0" err="1"/>
              <a:t>preprocesamiento</a:t>
            </a:r>
            <a:endParaRPr lang="es-ES_tradnl" dirty="0"/>
          </a:p>
          <a:p>
            <a:r>
              <a:rPr lang="es-ES_tradnl" dirty="0"/>
              <a:t>Modificarlo para código </a:t>
            </a:r>
            <a:r>
              <a:rPr lang="es-ES_tradnl" dirty="0" err="1"/>
              <a:t>multi</a:t>
            </a:r>
            <a:r>
              <a:rPr lang="es-ES_tradnl" dirty="0"/>
              <a:t>-modal</a:t>
            </a:r>
          </a:p>
          <a:p>
            <a:pPr lvl="1"/>
            <a:r>
              <a:rPr lang="es-ES_tradnl" dirty="0"/>
              <a:t>Hasta el momento implementaciones para T1</a:t>
            </a:r>
          </a:p>
          <a:p>
            <a:pPr lvl="1"/>
            <a:r>
              <a:rPr lang="es-ES_tradnl" dirty="0"/>
              <a:t>Extensión a T2 y FLAIR</a:t>
            </a:r>
          </a:p>
          <a:p>
            <a:r>
              <a:rPr lang="es-ES_tradnl" dirty="0"/>
              <a:t>Extracción de características del tumor</a:t>
            </a:r>
          </a:p>
          <a:p>
            <a:r>
              <a:rPr lang="es-ES_tradnl" dirty="0"/>
              <a:t>Desarrollo y validación del sistema inteligente</a:t>
            </a:r>
          </a:p>
          <a:p>
            <a:r>
              <a:rPr lang="es-ES_tradnl" dirty="0"/>
              <a:t>Análisis estático del código</a:t>
            </a:r>
          </a:p>
          <a:p>
            <a:pPr lvl="1"/>
            <a:r>
              <a:rPr lang="es-ES_tradnl" dirty="0"/>
              <a:t>Buenas prácticas</a:t>
            </a:r>
          </a:p>
          <a:p>
            <a:pPr lvl="1"/>
            <a:r>
              <a:rPr lang="es-ES_tradnl" dirty="0"/>
              <a:t>Detección de bugs</a:t>
            </a:r>
          </a:p>
          <a:p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de </a:t>
            </a:r>
            <a:r>
              <a:rPr lang="en-US" dirty="0" err="1"/>
              <a:t>seccion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Subtítulo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944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subseccion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Subtitulo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594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3606C-2193-1D48-8488-FB937C7EDD75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Titulo 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s-ES_tradnl" dirty="0" err="1"/>
              <a:t>What</a:t>
            </a:r>
            <a:r>
              <a:rPr lang="es-ES_tradnl" dirty="0"/>
              <a:t> </a:t>
            </a:r>
            <a:r>
              <a:rPr lang="es-ES_tradnl" dirty="0" err="1"/>
              <a:t>is</a:t>
            </a:r>
            <a:r>
              <a:rPr lang="es-ES_tradnl" dirty="0"/>
              <a:t> </a:t>
            </a:r>
            <a:r>
              <a:rPr lang="es-ES_tradnl" dirty="0" err="1"/>
              <a:t>Lorem</a:t>
            </a:r>
            <a:r>
              <a:rPr lang="es-ES_tradnl" dirty="0"/>
              <a:t> </a:t>
            </a:r>
            <a:r>
              <a:rPr lang="es-ES_tradnl" dirty="0" err="1"/>
              <a:t>Ipsum</a:t>
            </a:r>
            <a:r>
              <a:rPr lang="es-ES_tradnl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dirty="0" err="1"/>
              <a:t>popularised</a:t>
            </a:r>
            <a:r>
              <a:rPr lang="en-US" dirty="0"/>
              <a:t> in the 1960s with the release of </a:t>
            </a:r>
            <a:r>
              <a:rPr lang="en-US" dirty="0" err="1"/>
              <a:t>Letraset</a:t>
            </a:r>
            <a:r>
              <a:rPr lang="en-US" dirty="0"/>
              <a:t> sheets containing Lorem Ipsum passages, and more recently with desktop publishing software like Aldus PageMaker including versions of Lorem </a:t>
            </a:r>
            <a:r>
              <a:rPr lang="en-US" dirty="0" err="1"/>
              <a:t>IpsumLorem</a:t>
            </a:r>
            <a:r>
              <a:rPr lang="en-US" dirty="0"/>
              <a:t> ipsum.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>
                <a:hlinkClick r:id="rId3"/>
              </a:rPr>
              <a:t>http://www.Mondragon.edu</a:t>
            </a: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Where does it come from?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/>
              <a:t>consectetur</a:t>
            </a:r>
            <a:r>
              <a:rPr lang="en-US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Bonorum</a:t>
            </a:r>
            <a:r>
              <a:rPr lang="en-US" dirty="0"/>
              <a:t> et </a:t>
            </a:r>
            <a:r>
              <a:rPr lang="en-US" dirty="0" err="1"/>
              <a:t>Malorum</a:t>
            </a:r>
            <a:r>
              <a:rPr lang="en-US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dirty="0" err="1"/>
              <a:t>amet</a:t>
            </a:r>
            <a:r>
              <a:rPr lang="en-US" dirty="0"/>
              <a:t>..", comes from a line in section 1.10.32.Lorem ipsum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32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92E6B-C9E1-344F-A8D2-A6916349F0EE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Titulo</a:t>
            </a:r>
            <a:r>
              <a:rPr lang="en-US" dirty="0"/>
              <a:t> </a:t>
            </a:r>
            <a:r>
              <a:rPr lang="en-US" dirty="0" err="1"/>
              <a:t>trasparencia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400" b="1" dirty="0" err="1"/>
              <a:t>What</a:t>
            </a:r>
            <a:r>
              <a:rPr lang="es-ES_tradnl" sz="1400" b="1" dirty="0"/>
              <a:t> </a:t>
            </a:r>
            <a:r>
              <a:rPr lang="es-ES_tradnl" sz="1400" b="1" dirty="0" err="1"/>
              <a:t>is</a:t>
            </a:r>
            <a:r>
              <a:rPr lang="es-ES_tradnl" sz="1400" b="1" dirty="0"/>
              <a:t> </a:t>
            </a:r>
            <a:r>
              <a:rPr lang="es-ES_tradnl" sz="1400" b="1" dirty="0" err="1"/>
              <a:t>Lorem</a:t>
            </a:r>
            <a:r>
              <a:rPr lang="es-ES_tradnl" sz="1400" b="1" dirty="0"/>
              <a:t> </a:t>
            </a:r>
            <a:r>
              <a:rPr lang="es-ES_tradnl" sz="1400" b="1" dirty="0" err="1"/>
              <a:t>Ipsum</a:t>
            </a:r>
            <a:r>
              <a:rPr lang="es-ES_tradnl" sz="1400" b="1" dirty="0"/>
              <a:t>?</a:t>
            </a:r>
          </a:p>
          <a:p>
            <a:pPr marL="0" indent="0">
              <a:buNone/>
            </a:pPr>
            <a:r>
              <a:rPr lang="en-US" sz="1400" dirty="0"/>
              <a:t>Lorem Ipsum 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1400" dirty="0" err="1"/>
              <a:t>popularised</a:t>
            </a:r>
            <a:r>
              <a:rPr lang="en-US" sz="1400" dirty="0"/>
              <a:t> in the 1960s with the release of </a:t>
            </a:r>
            <a:r>
              <a:rPr lang="en-US" sz="1400" dirty="0" err="1"/>
              <a:t>Letraset</a:t>
            </a:r>
            <a:r>
              <a:rPr lang="en-US" sz="1400" dirty="0"/>
              <a:t> sheets containing Lorem Ipsum passages, and more recently with desktop publishing software like Aldus PageMaker including versions of Lorem </a:t>
            </a:r>
            <a:r>
              <a:rPr lang="en-US" sz="1400" dirty="0" err="1"/>
              <a:t>IpsumLorem</a:t>
            </a:r>
            <a:r>
              <a:rPr lang="en-US" sz="1400" dirty="0"/>
              <a:t> ipsum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Where does it come from?</a:t>
            </a:r>
          </a:p>
          <a:p>
            <a:pPr marL="0" indent="0">
              <a:buNone/>
            </a:pPr>
            <a:r>
              <a:rPr lang="en-US" sz="1400" dirty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sz="1400" dirty="0" err="1"/>
              <a:t>consectetur</a:t>
            </a:r>
            <a:r>
              <a:rPr lang="en-US" sz="1400" dirty="0"/>
              <a:t>, from a Lorem Ipsum passage, and going through the cites of the word in classical literature, discovered the undoubtable source. Lorem Ipsum comes from sections 1.10.32 and 1.10.33 of "de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Bonorum</a:t>
            </a:r>
            <a:r>
              <a:rPr lang="en-US" sz="1400" dirty="0"/>
              <a:t> et </a:t>
            </a:r>
            <a:r>
              <a:rPr lang="en-US" sz="1400" dirty="0" err="1"/>
              <a:t>Malorum</a:t>
            </a:r>
            <a:r>
              <a:rPr lang="en-US" sz="1400" dirty="0"/>
              <a:t>" (The Extremes of Good and Evil) by Cicero, written in 45 BC. This book is a treatise on the theory of ethics, very popular during the Renaissance. The first line of Lorem Ipsum, "Lorem ipsum dolor sit </a:t>
            </a:r>
            <a:r>
              <a:rPr lang="en-US" sz="1400" dirty="0" err="1"/>
              <a:t>amet</a:t>
            </a:r>
            <a:r>
              <a:rPr lang="en-US" sz="1400" dirty="0"/>
              <a:t>..", comes from a line in section 1.10.32.Lorem ipsum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37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005D6-B409-BD46-B34A-E4152CD989E6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“Richard McClintock, a Latin professor at Hampden-Sydney College in Virginia, looked up one of the more obscure Latin words, consectetur, from a Lorem Ipsum passage, and going through the cites of the word in classical literature, discovered the undoubtable source”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73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r>
              <a:rPr lang="es-ES" dirty="0"/>
              <a:t>Tumores cerebrales primarios		</a:t>
            </a:r>
            <a:r>
              <a:rPr lang="es-ES" u="sng" dirty="0"/>
              <a:t>Glioma</a:t>
            </a:r>
          </a:p>
          <a:p>
            <a:pPr lvl="1"/>
            <a:r>
              <a:rPr lang="es-ES" dirty="0"/>
              <a:t>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3208266" y="2497387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15" name="Cerrar llave 14">
            <a:extLst>
              <a:ext uri="{FF2B5EF4-FFF2-40B4-BE49-F238E27FC236}">
                <a16:creationId xmlns:a16="http://schemas.microsoft.com/office/drawing/2014/main" id="{7BD1BCE4-5192-49F9-95D1-EAAC3C9FEEC4}"/>
              </a:ext>
            </a:extLst>
          </p:cNvPr>
          <p:cNvSpPr/>
          <p:nvPr/>
        </p:nvSpPr>
        <p:spPr>
          <a:xfrm>
            <a:off x="2839617" y="2335333"/>
            <a:ext cx="186612" cy="100502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FC9DFF2-E9E0-4C5C-980D-E91F46D52E5B}"/>
              </a:ext>
            </a:extLst>
          </p:cNvPr>
          <p:cNvSpPr txBox="1">
            <a:spLocks/>
          </p:cNvSpPr>
          <p:nvPr/>
        </p:nvSpPr>
        <p:spPr>
          <a:xfrm>
            <a:off x="415869" y="2258900"/>
            <a:ext cx="2647684" cy="1230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Cirugía</a:t>
            </a:r>
            <a:endParaRPr lang="es-ES" u="sng" dirty="0"/>
          </a:p>
          <a:p>
            <a:r>
              <a:rPr lang="es-ES" dirty="0"/>
              <a:t>Radioterapia</a:t>
            </a:r>
          </a:p>
          <a:p>
            <a:r>
              <a:rPr lang="es-ES" dirty="0"/>
              <a:t>Quimioterapia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422032" y="3940963"/>
            <a:ext cx="2647684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3208266" y="3638027"/>
            <a:ext cx="248194" cy="10216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3456460" y="3638027"/>
            <a:ext cx="53740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 o radiocirugía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52026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Importancia de un primer diagnóstico preciso</a:t>
            </a:r>
          </a:p>
        </p:txBody>
      </p:sp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8C1B-A742-3244-8902-919C88E450D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“Contrary to popular belief, Lorem Ipsum is not simply random text. It has roots in a piece of classical Latin literature from 45 BC, making it over 2000 years old”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“Richard McClintock, a Latin professor at Hampden-Sydney College in Virginia, looked up one of the more obscure Latin words, </a:t>
            </a:r>
            <a:r>
              <a:rPr lang="en-US" b="1" dirty="0" err="1"/>
              <a:t>consectetur</a:t>
            </a:r>
            <a:r>
              <a:rPr lang="en-US" b="1" dirty="0"/>
              <a:t>, from a Lorem Ipsum passage, and going through the cites of the word in classical literature, discovered the undoubtable source”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Destacados (uso limitado)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095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A</a:t>
            </a:r>
          </a:p>
          <a:p>
            <a:r>
              <a:rPr lang="es-ES_tradnl" dirty="0"/>
              <a:t>Tecnología de Plásticos y </a:t>
            </a:r>
            <a:r>
              <a:rPr lang="es-ES_tradnl" dirty="0" err="1"/>
              <a:t>Composites</a:t>
            </a:r>
            <a:endParaRPr lang="es-ES_tradnl" dirty="0"/>
          </a:p>
          <a:p>
            <a:r>
              <a:rPr lang="es-ES_tradnl" dirty="0"/>
              <a:t>Procesos Avanzados de Conformación de Materiales </a:t>
            </a:r>
          </a:p>
          <a:p>
            <a:r>
              <a:rPr lang="es-ES_tradnl" dirty="0"/>
              <a:t>Mecánica de Fluidos </a:t>
            </a:r>
          </a:p>
          <a:p>
            <a:r>
              <a:rPr lang="es-ES_tradnl" dirty="0"/>
              <a:t>Modelado, diseño y control de máquinas eléctricas </a:t>
            </a:r>
          </a:p>
          <a:p>
            <a:r>
              <a:rPr lang="es-ES_tradnl" dirty="0"/>
              <a:t>Sistemas embebidos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b="1" dirty="0"/>
              <a:t>Categoría B</a:t>
            </a:r>
          </a:p>
          <a:p>
            <a:r>
              <a:rPr lang="es-ES_tradnl" dirty="0"/>
              <a:t>Diseño y mecánica estructural </a:t>
            </a:r>
          </a:p>
          <a:p>
            <a:r>
              <a:rPr lang="es-ES_tradnl" dirty="0"/>
              <a:t>Mecanizado de Alto Rendimiento </a:t>
            </a:r>
          </a:p>
          <a:p>
            <a:r>
              <a:rPr lang="es-ES_tradnl" dirty="0"/>
              <a:t>Sistemas electrónicos de potencia aplicados al control de la energía eléctrica </a:t>
            </a:r>
          </a:p>
          <a:p>
            <a:r>
              <a:rPr lang="es-ES_tradnl" dirty="0"/>
              <a:t>Sistemas Inteligentes para Sistemas Industriales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/>
              <a:t>Grupos Excelentes GV</a:t>
            </a:r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685899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3B38F-65E1-5147-AFEF-A6995D2A19C0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22032" y="336569"/>
            <a:ext cx="7664693" cy="428157"/>
          </a:xfrm>
        </p:spPr>
        <p:txBody>
          <a:bodyPr/>
          <a:lstStyle/>
          <a:p>
            <a:r>
              <a:rPr lang="en-US" sz="2400" dirty="0"/>
              <a:t>Collaborative research and knowledge transfer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1658506" y="1338266"/>
            <a:ext cx="5826990" cy="4909548"/>
            <a:chOff x="3771353" y="1376951"/>
            <a:chExt cx="6326833" cy="5250089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60" name="TextBox 59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64" name="Imagen 5"/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8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9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37551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3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endParaRPr lang="en-US"/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1"/>
            <a:r>
              <a:rPr lang="en-US"/>
              <a:t>Bla bla bla</a:t>
            </a:r>
          </a:p>
          <a:p>
            <a:pPr lvl="2"/>
            <a:r>
              <a:rPr lang="en-US"/>
              <a:t>Bla bla bla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23" name="Marcador de posición de imagen 5" descr="s9cc2skysjm-green-chameleon.jpg">
            <a:extLst>
              <a:ext uri="{FF2B5EF4-FFF2-40B4-BE49-F238E27FC236}">
                <a16:creationId xmlns:a16="http://schemas.microsoft.com/office/drawing/2014/main" id="{3D7DF7E2-11C5-9D4C-B42A-6F7C79F9417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9" r="18259"/>
          <a:stretch>
            <a:fillRect/>
          </a:stretch>
        </p:blipFill>
        <p:spPr>
          <a:xfrm>
            <a:off x="4559377" y="1364829"/>
            <a:ext cx="3986212" cy="4186186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Titulo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10830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04378" y="1111780"/>
            <a:ext cx="5826990" cy="4909548"/>
            <a:chOff x="3771353" y="1376951"/>
            <a:chExt cx="6326833" cy="525008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52853" y="4946435"/>
              <a:ext cx="900000" cy="900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7836868" y="1733193"/>
              <a:ext cx="900000" cy="90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502471" y="3789734"/>
              <a:ext cx="900000" cy="9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272862" y="4659364"/>
              <a:ext cx="1478041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PhD Student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8727692" y="3443287"/>
              <a:ext cx="861123" cy="86112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807595" y="5392982"/>
              <a:ext cx="900000" cy="900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170808" y="3849552"/>
              <a:ext cx="900000" cy="900000"/>
            </a:xfrm>
            <a:prstGeom prst="rect">
              <a:avLst/>
            </a:prstGeom>
          </p:spPr>
        </p:pic>
        <p:pic>
          <p:nvPicPr>
            <p:cNvPr id="15" name="Imagen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7787" y="2512299"/>
              <a:ext cx="4615066" cy="3667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4620808" y="1826781"/>
              <a:ext cx="900000" cy="9000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362549" y="4228823"/>
              <a:ext cx="1735637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PhD supervisor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401758" y="5797466"/>
              <a:ext cx="1690383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Visiting young 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519470" y="2518134"/>
              <a:ext cx="1391016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University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51110" y="6232090"/>
              <a:ext cx="1102090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Students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71353" y="4673375"/>
              <a:ext cx="1871396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RTO researchers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77301" y="2179059"/>
              <a:ext cx="1098609" cy="394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>
                  <a:solidFill>
                    <a:srgbClr val="004851"/>
                  </a:solidFill>
                </a:rPr>
                <a:t>Alliances</a:t>
              </a:r>
              <a:endParaRPr lang="en-US" kern="0" dirty="0">
                <a:solidFill>
                  <a:srgbClr val="004851"/>
                </a:solidFill>
              </a:endParaRP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9">
              <a:duotone>
                <a:srgbClr val="33CCCC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>
            <a:xfrm>
              <a:off x="6176606" y="1376951"/>
              <a:ext cx="900000" cy="9000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4294286" y="2652995"/>
              <a:ext cx="1636428" cy="691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Visiting senior</a:t>
              </a:r>
            </a:p>
            <a:p>
              <a:pPr algn="ctr" defTabSz="914400">
                <a:defRPr/>
              </a:pPr>
              <a:r>
                <a:rPr lang="en-US" kern="0" dirty="0">
                  <a:solidFill>
                    <a:srgbClr val="004851"/>
                  </a:solidFill>
                </a:rPr>
                <a:t>researchers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5178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7100" y="4812626"/>
            <a:ext cx="2672863" cy="1150681"/>
          </a:xfrm>
        </p:spPr>
        <p:txBody>
          <a:bodyPr/>
          <a:lstStyle/>
          <a:p>
            <a:pPr lvl="0"/>
            <a:r>
              <a:rPr lang="es-ES" b="1" dirty="0"/>
              <a:t>John Smith</a:t>
            </a:r>
          </a:p>
          <a:p>
            <a:pPr lvl="0"/>
            <a:r>
              <a:rPr lang="es-ES" dirty="0" err="1"/>
              <a:t>email@email.com</a:t>
            </a:r>
            <a:endParaRPr lang="es-ES" dirty="0"/>
          </a:p>
          <a:p>
            <a:pPr lvl="0"/>
            <a:endParaRPr lang="es-ES" dirty="0"/>
          </a:p>
          <a:p>
            <a:pPr lvl="0"/>
            <a:r>
              <a:rPr lang="es-ES" dirty="0" err="1"/>
              <a:t>Loramendi</a:t>
            </a:r>
            <a:r>
              <a:rPr lang="es-ES" dirty="0"/>
              <a:t>, 4. Apartado 23</a:t>
            </a:r>
          </a:p>
          <a:p>
            <a:pPr lvl="0"/>
            <a:r>
              <a:rPr lang="es-ES" dirty="0"/>
              <a:t>20500 </a:t>
            </a:r>
            <a:r>
              <a:rPr lang="es-ES" dirty="0" err="1"/>
              <a:t>Arrasate</a:t>
            </a:r>
            <a:r>
              <a:rPr lang="es-ES" dirty="0"/>
              <a:t> </a:t>
            </a:r>
            <a:r>
              <a:rPr lang="mr-IN" dirty="0"/>
              <a:t>–</a:t>
            </a:r>
            <a:r>
              <a:rPr lang="es-ES" dirty="0"/>
              <a:t> </a:t>
            </a:r>
            <a:r>
              <a:rPr lang="es-ES" dirty="0" err="1"/>
              <a:t>Mondragon</a:t>
            </a:r>
            <a:endParaRPr lang="es-ES" dirty="0"/>
          </a:p>
          <a:p>
            <a:pPr lvl="0"/>
            <a:r>
              <a:rPr lang="es-ES" dirty="0"/>
              <a:t>T. 943 71 21 85</a:t>
            </a:r>
          </a:p>
          <a:p>
            <a:pPr lvl="0"/>
            <a:r>
              <a:rPr lang="es-ES" dirty="0" err="1"/>
              <a:t>info@mondragon.edu</a:t>
            </a:r>
            <a:endParaRPr lang="en-US" dirty="0"/>
          </a:p>
        </p:txBody>
      </p:sp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9974403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8" y="986649"/>
            <a:ext cx="2184872" cy="216223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37" y="986649"/>
            <a:ext cx="2184872" cy="2162231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>
            <a:off x="3448451" y="981114"/>
            <a:ext cx="2190465" cy="2167766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8" name="Imagen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784" y="1000159"/>
            <a:ext cx="1724279" cy="157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64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90" y="1348661"/>
            <a:ext cx="1811075" cy="165584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9" y="1367651"/>
            <a:ext cx="1713191" cy="123112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95" y="1343720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346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672" y="1392298"/>
            <a:ext cx="1870313" cy="17100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713" y="1391514"/>
            <a:ext cx="1909372" cy="1710000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75" y="1391514"/>
            <a:ext cx="1748748" cy="125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715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xcvxcvx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2594362"/>
            <a:ext cx="1611182" cy="1620000"/>
          </a:xfrm>
          <a:prstGeom prst="rect">
            <a:avLst/>
          </a:prstGeom>
        </p:spPr>
      </p:pic>
      <p:pic>
        <p:nvPicPr>
          <p:cNvPr id="17" name="Imagen 16" descr="xcvxcvxc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4672627"/>
            <a:ext cx="1611182" cy="1620000"/>
          </a:xfrm>
          <a:prstGeom prst="rect">
            <a:avLst/>
          </a:prstGeom>
        </p:spPr>
      </p:pic>
      <p:pic>
        <p:nvPicPr>
          <p:cNvPr id="20" name="Imagen 19" descr="vcvcxvxcv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533" y="577294"/>
            <a:ext cx="1611182" cy="1620000"/>
          </a:xfrm>
          <a:prstGeom prst="rect">
            <a:avLst/>
          </a:prstGeom>
        </p:spPr>
      </p:pic>
      <p:pic>
        <p:nvPicPr>
          <p:cNvPr id="22" name="Imagen 21" descr="sdasdasdaaaa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577294"/>
            <a:ext cx="1611182" cy="1620000"/>
          </a:xfrm>
          <a:prstGeom prst="rect">
            <a:avLst/>
          </a:prstGeom>
        </p:spPr>
      </p:pic>
      <p:pic>
        <p:nvPicPr>
          <p:cNvPr id="37" name="Imagen 36" descr="asdas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554611"/>
            <a:ext cx="1611182" cy="1620000"/>
          </a:xfrm>
          <a:prstGeom prst="rect">
            <a:avLst/>
          </a:prstGeom>
        </p:spPr>
      </p:pic>
      <p:pic>
        <p:nvPicPr>
          <p:cNvPr id="40" name="Imagen 39" descr="aasssssss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7" y="2558267"/>
            <a:ext cx="1611182" cy="1620000"/>
          </a:xfrm>
          <a:prstGeom prst="rect">
            <a:avLst/>
          </a:prstGeom>
        </p:spPr>
      </p:pic>
      <p:pic>
        <p:nvPicPr>
          <p:cNvPr id="41" name="Imagen 40" descr="aass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57" y="4672627"/>
            <a:ext cx="1611182" cy="1620000"/>
          </a:xfrm>
          <a:prstGeom prst="rect">
            <a:avLst/>
          </a:prstGeom>
        </p:spPr>
      </p:pic>
      <p:pic>
        <p:nvPicPr>
          <p:cNvPr id="42" name="Imagen 41" descr="a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694" y="4586000"/>
            <a:ext cx="1611182" cy="1620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27" y="2594362"/>
            <a:ext cx="1703316" cy="166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56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r>
              <a:rPr lang="es-ES_tradnl" dirty="0"/>
              <a:t>Obtener un primer diagnóstico mediante la detección del tumor desde las imágenes médicas y obtener una clasificación de este.</a:t>
            </a:r>
          </a:p>
          <a:p>
            <a:r>
              <a:rPr lang="es-ES_tradnl" dirty="0"/>
              <a:t>Predecir la probabilidad de supervivencia del paciente</a:t>
            </a:r>
          </a:p>
          <a:p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 descr="vsdvsd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4968173"/>
            <a:ext cx="492265" cy="1188000"/>
          </a:xfrm>
          <a:prstGeom prst="rect">
            <a:avLst/>
          </a:prstGeom>
        </p:spPr>
      </p:pic>
      <p:pic>
        <p:nvPicPr>
          <p:cNvPr id="23" name="Imagen 22" descr="sd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2923992"/>
            <a:ext cx="492265" cy="1188000"/>
          </a:xfrm>
          <a:prstGeom prst="rect">
            <a:avLst/>
          </a:prstGeom>
        </p:spPr>
      </p:pic>
      <p:pic>
        <p:nvPicPr>
          <p:cNvPr id="24" name="Imagen 23" descr="ds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879810"/>
            <a:ext cx="492265" cy="1188000"/>
          </a:xfrm>
          <a:prstGeom prst="rect">
            <a:avLst/>
          </a:prstGeom>
        </p:spPr>
      </p:pic>
      <p:pic>
        <p:nvPicPr>
          <p:cNvPr id="28" name="Imagen 27" descr="asdas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2" y="2983188"/>
            <a:ext cx="492265" cy="1188000"/>
          </a:xfrm>
          <a:prstGeom prst="rect">
            <a:avLst/>
          </a:prstGeom>
        </p:spPr>
      </p:pic>
      <p:pic>
        <p:nvPicPr>
          <p:cNvPr id="29" name="Imagen 28" descr="asda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522" y="879810"/>
            <a:ext cx="492265" cy="1188000"/>
          </a:xfrm>
          <a:prstGeom prst="rect">
            <a:avLst/>
          </a:prstGeom>
        </p:spPr>
      </p:pic>
      <p:pic>
        <p:nvPicPr>
          <p:cNvPr id="33" name="Imagen 32" descr="fef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879810"/>
            <a:ext cx="492265" cy="1188000"/>
          </a:xfrm>
          <a:prstGeom prst="rect">
            <a:avLst/>
          </a:prstGeom>
        </p:spPr>
      </p:pic>
      <p:pic>
        <p:nvPicPr>
          <p:cNvPr id="34" name="Imagen 33" descr="asdddd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536" y="4968173"/>
            <a:ext cx="492265" cy="1188000"/>
          </a:xfrm>
          <a:prstGeom prst="rect">
            <a:avLst/>
          </a:prstGeom>
        </p:spPr>
      </p:pic>
      <p:pic>
        <p:nvPicPr>
          <p:cNvPr id="35" name="Imagen 34" descr="asdasdas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52" y="4964847"/>
            <a:ext cx="492265" cy="11880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4" y="2923992"/>
            <a:ext cx="492266" cy="118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90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adasd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2984352"/>
            <a:ext cx="1080000" cy="1080000"/>
          </a:xfrm>
          <a:prstGeom prst="rect">
            <a:avLst/>
          </a:prstGeom>
        </p:spPr>
      </p:pic>
      <p:pic>
        <p:nvPicPr>
          <p:cNvPr id="30" name="Imagen 29" descr="asdasddd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826779"/>
            <a:ext cx="1080000" cy="1080000"/>
          </a:xfrm>
          <a:prstGeom prst="rect">
            <a:avLst/>
          </a:prstGeom>
        </p:spPr>
      </p:pic>
      <p:pic>
        <p:nvPicPr>
          <p:cNvPr id="32" name="Imagen 31" descr="dvbbs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922" y="5049853"/>
            <a:ext cx="1080000" cy="1080000"/>
          </a:xfrm>
          <a:prstGeom prst="rect">
            <a:avLst/>
          </a:prstGeom>
        </p:spPr>
      </p:pic>
      <p:pic>
        <p:nvPicPr>
          <p:cNvPr id="33" name="Imagen 32" descr="asdasdasdd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3096144"/>
            <a:ext cx="1080000" cy="1080000"/>
          </a:xfrm>
          <a:prstGeom prst="rect">
            <a:avLst/>
          </a:prstGeom>
        </p:spPr>
      </p:pic>
      <p:pic>
        <p:nvPicPr>
          <p:cNvPr id="34" name="Imagen 33" descr="adsd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70" y="5018552"/>
            <a:ext cx="1080000" cy="1080000"/>
          </a:xfrm>
          <a:prstGeom prst="rect">
            <a:avLst/>
          </a:prstGeom>
        </p:spPr>
      </p:pic>
      <p:pic>
        <p:nvPicPr>
          <p:cNvPr id="35" name="Imagen 34" descr="vsdv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04" y="826779"/>
            <a:ext cx="1080000" cy="1080000"/>
          </a:xfrm>
          <a:prstGeom prst="rect">
            <a:avLst/>
          </a:prstGeom>
        </p:spPr>
      </p:pic>
      <p:pic>
        <p:nvPicPr>
          <p:cNvPr id="36" name="Imagen 35" descr="asdas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046" y="826779"/>
            <a:ext cx="1080000" cy="1080000"/>
          </a:xfrm>
          <a:prstGeom prst="rect">
            <a:avLst/>
          </a:prstGeom>
        </p:spPr>
      </p:pic>
      <p:pic>
        <p:nvPicPr>
          <p:cNvPr id="43" name="Imagen 42" descr="asdasddddd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939" y="5035945"/>
            <a:ext cx="1045214" cy="1045214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30" y="2888700"/>
            <a:ext cx="1297232" cy="127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178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r>
              <a:rPr lang="en-ES" dirty="0"/>
              <a:t>Se han definido 8 fases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Elaboración de un estado del arte sobre el glioblastoma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Análisis de las imágenes médicas para la detección del glioblastoma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pic>
        <p:nvPicPr>
          <p:cNvPr id="13" name="Content Placeholder 12" descr="Chart&#10;&#10;Description automatically generated">
            <a:extLst>
              <a:ext uri="{FF2B5EF4-FFF2-40B4-BE49-F238E27FC236}">
                <a16:creationId xmlns:a16="http://schemas.microsoft.com/office/drawing/2014/main" id="{0AFC9085-48EA-A740-96B2-8A885539C7CD}"/>
              </a:ext>
            </a:extLst>
          </p:cNvPr>
          <p:cNvPicPr>
            <a:picLocks noGrp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3" r="4950"/>
          <a:stretch/>
        </p:blipFill>
        <p:spPr>
          <a:xfrm>
            <a:off x="457200" y="2335664"/>
            <a:ext cx="8261350" cy="290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4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7236782" y="5946420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2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Adquisición de imágenes</a:t>
            </a:r>
          </a:p>
          <a:p>
            <a:pPr lvl="1"/>
            <a:r>
              <a:rPr lang="es-ES" dirty="0"/>
              <a:t>Resonancia magnética (RM)</a:t>
            </a:r>
          </a:p>
          <a:p>
            <a:pPr lvl="3"/>
            <a:r>
              <a:rPr lang="es-ES" dirty="0"/>
              <a:t>Contraste superior</a:t>
            </a:r>
          </a:p>
          <a:p>
            <a:pPr lvl="3"/>
            <a:r>
              <a:rPr lang="es-ES" dirty="0"/>
              <a:t>Mejor caracterización de tejidos</a:t>
            </a:r>
          </a:p>
          <a:p>
            <a:pPr marL="1371566" lvl="3" indent="0">
              <a:buNone/>
            </a:pPr>
            <a:endParaRPr lang="es-ES" dirty="0"/>
          </a:p>
          <a:p>
            <a:pPr lvl="1"/>
            <a:r>
              <a:rPr lang="es-ES" dirty="0"/>
              <a:t>Tomografía axial computarizada (TAC)</a:t>
            </a:r>
          </a:p>
          <a:p>
            <a:pPr lvl="3"/>
            <a:r>
              <a:rPr lang="es-ES" dirty="0"/>
              <a:t>En casos necesarios</a:t>
            </a:r>
          </a:p>
          <a:p>
            <a:endParaRPr lang="es-ES" dirty="0"/>
          </a:p>
          <a:p>
            <a:r>
              <a:rPr lang="es-ES" dirty="0"/>
              <a:t>Distintos tipos de RM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556995" y="550136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3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Proceso de segmentación</a:t>
            </a:r>
          </a:p>
          <a:p>
            <a:endParaRPr lang="es-ES" dirty="0"/>
          </a:p>
          <a:p>
            <a:r>
              <a:rPr lang="es-ES" dirty="0"/>
              <a:t>Métodos de segmentación</a:t>
            </a:r>
          </a:p>
          <a:p>
            <a:pPr lvl="1"/>
            <a:r>
              <a:rPr lang="es-ES" dirty="0"/>
              <a:t>Manual</a:t>
            </a:r>
            <a:endParaRPr lang="en-US" dirty="0"/>
          </a:p>
          <a:p>
            <a:pPr lvl="2"/>
            <a:r>
              <a:rPr lang="es-ES" dirty="0"/>
              <a:t>Mucho tiempo</a:t>
            </a:r>
          </a:p>
          <a:p>
            <a:pPr lvl="2"/>
            <a:r>
              <a:rPr lang="es-ES" dirty="0"/>
              <a:t>Gran variabilidad</a:t>
            </a:r>
          </a:p>
          <a:p>
            <a:pPr lvl="1"/>
            <a:r>
              <a:rPr lang="es-ES" dirty="0"/>
              <a:t>Asistida por ordenador</a:t>
            </a:r>
            <a:endParaRPr lang="en-US" dirty="0"/>
          </a:p>
          <a:p>
            <a:pPr lvl="2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/>
            <a:r>
              <a:rPr lang="es-ES" dirty="0"/>
              <a:t>Basada en la intensidad</a:t>
            </a:r>
          </a:p>
          <a:p>
            <a:pPr lvl="3"/>
            <a:r>
              <a:rPr lang="es-ES" dirty="0"/>
              <a:t>Basada en atlas</a:t>
            </a:r>
          </a:p>
          <a:p>
            <a:pPr lvl="3"/>
            <a:r>
              <a:rPr lang="es-ES" dirty="0"/>
              <a:t>Basada en la superficie</a:t>
            </a:r>
          </a:p>
          <a:p>
            <a:pPr lvl="3"/>
            <a:r>
              <a:rPr lang="es-ES" dirty="0"/>
              <a:t>Híbrida</a:t>
            </a:r>
          </a:p>
          <a:p>
            <a:pPr lvl="1"/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6" y="1261691"/>
            <a:ext cx="3010151" cy="43346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954" y="4663939"/>
            <a:ext cx="1284625" cy="1331768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0BC7FC06-E3C1-4039-9E9C-69987595365B}"/>
              </a:ext>
            </a:extLst>
          </p:cNvPr>
          <p:cNvSpPr txBox="1"/>
          <p:nvPr/>
        </p:nvSpPr>
        <p:spPr>
          <a:xfrm>
            <a:off x="5490579" y="570645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4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1090</TotalTime>
  <Words>2322</Words>
  <Application>Microsoft Office PowerPoint</Application>
  <PresentationFormat>Presentación en pantalla (4:3)</PresentationFormat>
  <Paragraphs>444</Paragraphs>
  <Slides>41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Presentación de PowerPoint</vt:lpstr>
      <vt:lpstr>Título de seccion</vt:lpstr>
      <vt:lpstr>Título subseccion</vt:lpstr>
      <vt:lpstr>Titulo trasparencia</vt:lpstr>
      <vt:lpstr>Titulo trasparencia</vt:lpstr>
      <vt:lpstr>Destacados (uso limitado)</vt:lpstr>
      <vt:lpstr>Destacados (uso limitado)</vt:lpstr>
      <vt:lpstr>Grupos Excelentes GV</vt:lpstr>
      <vt:lpstr>Collaborative research and knowledge transfer</vt:lpstr>
      <vt:lpstr>Titulo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Edgar Azpiazu Crespo</cp:lastModifiedBy>
  <cp:revision>218</cp:revision>
  <cp:lastPrinted>2018-07-13T13:37:53Z</cp:lastPrinted>
  <dcterms:created xsi:type="dcterms:W3CDTF">2017-11-28T21:27:45Z</dcterms:created>
  <dcterms:modified xsi:type="dcterms:W3CDTF">2021-01-25T09:58:47Z</dcterms:modified>
</cp:coreProperties>
</file>

<file path=docProps/thumbnail.jpeg>
</file>